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62" r:id="rId4"/>
    <p:sldId id="263" r:id="rId5"/>
    <p:sldId id="264" r:id="rId6"/>
    <p:sldId id="260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61" r:id="rId15"/>
    <p:sldId id="272" r:id="rId16"/>
    <p:sldId id="273" r:id="rId17"/>
    <p:sldId id="274" r:id="rId18"/>
    <p:sldId id="275" r:id="rId19"/>
    <p:sldId id="276" r:id="rId20"/>
    <p:sldId id="278" r:id="rId21"/>
    <p:sldId id="279" r:id="rId22"/>
    <p:sldId id="280" r:id="rId23"/>
    <p:sldId id="281" r:id="rId24"/>
    <p:sldId id="282" r:id="rId25"/>
    <p:sldId id="277" r:id="rId26"/>
    <p:sldId id="25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6421C-8703-4E87-B015-5B71B2F4E6C2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803F0-4EF3-4946-817A-632412122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966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FFA3CE8-62FE-E84B-89A1-B4E0AF46C7AC}" type="slidenum">
              <a:rPr lang="en-US"/>
              <a:pPr/>
              <a:t>6</a:t>
            </a:fld>
            <a:endParaRPr lang="en-US"/>
          </a:p>
        </p:txBody>
      </p:sp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1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6D294590-07DF-4151-87F3-6BAF336FFF91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89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E8A966-41A0-AA4C-A2F7-9B4A440EA5D9}" type="slidenum">
              <a:rPr lang="en-US"/>
              <a:pPr/>
              <a:t>11</a:t>
            </a:fld>
            <a:endParaRPr lang="en-US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6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50EA3E-2CFC-4A41-8198-8D9E9440772A}" type="slidenum">
              <a:rPr lang="en-US"/>
              <a:pPr/>
              <a:t>12</a:t>
            </a:fld>
            <a:endParaRPr lang="en-US"/>
          </a:p>
        </p:txBody>
      </p:sp>
      <p:sp>
        <p:nvSpPr>
          <p:cNvPr id="69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Difference between storyboard - site map: site map on stickynotes which can be rearranged to explore the link structure of this webpage.</a:t>
            </a:r>
          </a:p>
        </p:txBody>
      </p:sp>
    </p:spTree>
    <p:extLst>
      <p:ext uri="{BB962C8B-B14F-4D97-AF65-F5344CB8AC3E}">
        <p14:creationId xmlns:p14="http://schemas.microsoft.com/office/powerpoint/2010/main" val="459075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11D93D-3FF9-E54B-AC45-97447D3A8CCE}" type="slidenum">
              <a:rPr lang="en-US"/>
              <a:pPr/>
              <a:t>13</a:t>
            </a:fld>
            <a:endParaRPr lang="en-US"/>
          </a:p>
        </p:txBody>
      </p:sp>
      <p:sp>
        <p:nvSpPr>
          <p:cNvPr id="758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8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00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0FB5A5-E042-A04A-9E71-BEAD1F51F8FC}" type="slidenum">
              <a:rPr lang="en-US"/>
              <a:pPr/>
              <a:t>16</a:t>
            </a:fld>
            <a:endParaRPr lang="en-US"/>
          </a:p>
        </p:txBody>
      </p:sp>
      <p:sp>
        <p:nvSpPr>
          <p:cNvPr id="70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24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4EE1D1-2196-CD49-B745-9015ABBBE322}" type="slidenum">
              <a:rPr lang="en-US"/>
              <a:pPr/>
              <a:t>17</a:t>
            </a:fld>
            <a:endParaRPr lang="en-US"/>
          </a:p>
        </p:txBody>
      </p:sp>
      <p:sp>
        <p:nvSpPr>
          <p:cNvPr id="70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don’t love this example b/c they used some tools to make the prototype look more fancy.</a:t>
            </a:r>
          </a:p>
        </p:txBody>
      </p:sp>
    </p:spTree>
    <p:extLst>
      <p:ext uri="{BB962C8B-B14F-4D97-AF65-F5344CB8AC3E}">
        <p14:creationId xmlns:p14="http://schemas.microsoft.com/office/powerpoint/2010/main" val="196863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372936-B575-6042-9D56-F7184E3430BD}" type="slidenum">
              <a:rPr lang="en-US"/>
              <a:pPr/>
              <a:t>18</a:t>
            </a:fld>
            <a:endParaRPr lang="en-US"/>
          </a:p>
        </p:txBody>
      </p:sp>
      <p:sp>
        <p:nvSpPr>
          <p:cNvPr id="70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96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677F3B-FA33-CB46-9A28-A0C5F8B7B63F}" type="slidenum">
              <a:rPr lang="en-US"/>
              <a:pPr/>
              <a:t>19</a:t>
            </a:fld>
            <a:endParaRPr lang="en-US"/>
          </a:p>
        </p:txBody>
      </p:sp>
      <p:sp>
        <p:nvSpPr>
          <p:cNvPr id="70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63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oITeUEjrY3Q&amp;feature=related" TargetMode="External"/><Relationship Id="rId7" Type="http://schemas.openxmlformats.org/officeDocument/2006/relationships/hyperlink" Target="http://www.youtube.com/watch?v=L3yl9vaJuFE&amp;feature=related" TargetMode="External"/><Relationship Id="rId2" Type="http://schemas.openxmlformats.org/officeDocument/2006/relationships/hyperlink" Target="http://www.youtube.com/watch?v=ykJ60H4Qkvg&amp;feature=relate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youtube.com/watch?v=5Ch3VsautWQ" TargetMode="External"/><Relationship Id="rId5" Type="http://schemas.openxmlformats.org/officeDocument/2006/relationships/hyperlink" Target="http://www.youtube.com/watch?v=L7oPR2aTGlM&amp;feature=related" TargetMode="External"/><Relationship Id="rId4" Type="http://schemas.openxmlformats.org/officeDocument/2006/relationships/hyperlink" Target="http://www.youtube.com/watch?v=Bq1rkVTZLtU&amp;feature=related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JvLW51zLTV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gilemodeling.com/essays/initialRequirementsModeling.ht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reativebloq.com/wireframes/top-wireframing-tools-1112130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2629" y="808347"/>
            <a:ext cx="5518066" cy="2268559"/>
          </a:xfrm>
        </p:spPr>
        <p:txBody>
          <a:bodyPr/>
          <a:lstStyle/>
          <a:p>
            <a:r>
              <a:rPr lang="en-US" dirty="0"/>
              <a:t>Paper Prototyping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041" y="5351955"/>
            <a:ext cx="5357600" cy="1160213"/>
          </a:xfrm>
        </p:spPr>
        <p:txBody>
          <a:bodyPr/>
          <a:lstStyle/>
          <a:p>
            <a:r>
              <a:rPr lang="en-US" dirty="0"/>
              <a:t>Amir Dirin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620C50-55AF-47F3-A5BD-EE2EB48C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357" y="3076906"/>
            <a:ext cx="681990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509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Fidelity in Prototyping</a:t>
            </a:r>
          </a:p>
        </p:txBody>
      </p:sp>
      <p:sp>
        <p:nvSpPr>
          <p:cNvPr id="806918" name="Rectangle 6"/>
          <p:cNvSpPr>
            <a:spLocks noGrp="1" noChangeArrowheads="1"/>
          </p:cNvSpPr>
          <p:nvPr>
            <p:ph idx="1"/>
          </p:nvPr>
        </p:nvSpPr>
        <p:spPr>
          <a:xfrm>
            <a:off x="1658031" y="1472996"/>
            <a:ext cx="7796540" cy="3997828"/>
          </a:xfrm>
        </p:spPr>
        <p:txBody>
          <a:bodyPr/>
          <a:lstStyle/>
          <a:p>
            <a:pPr eaLnBrk="1" hangingPunct="1"/>
            <a:r>
              <a:rPr lang="en-US" altLang="en-US" dirty="0"/>
              <a:t>Fidelity refers to the level of detail</a:t>
            </a:r>
          </a:p>
          <a:p>
            <a:pPr eaLnBrk="1" hangingPunct="1"/>
            <a:r>
              <a:rPr lang="en-US" altLang="en-US" dirty="0"/>
              <a:t>High fidelity</a:t>
            </a:r>
          </a:p>
          <a:p>
            <a:pPr lvl="1" eaLnBrk="1" hangingPunct="1"/>
            <a:r>
              <a:rPr lang="en-US" altLang="en-US" dirty="0"/>
              <a:t>prototypes look like the final product</a:t>
            </a:r>
          </a:p>
          <a:p>
            <a:pPr eaLnBrk="1" hangingPunct="1"/>
            <a:r>
              <a:rPr lang="en-US" altLang="en-US" dirty="0"/>
              <a:t>Low fidelity</a:t>
            </a:r>
          </a:p>
          <a:p>
            <a:pPr lvl="1" eaLnBrk="1" hangingPunct="1"/>
            <a:r>
              <a:rPr lang="en-US" altLang="en-US" dirty="0"/>
              <a:t>artists renditions with many details missing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2/23/99</a:t>
            </a:r>
          </a:p>
        </p:txBody>
      </p:sp>
      <p:sp>
        <p:nvSpPr>
          <p:cNvPr id="44037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Gill Sans MT" panose="020B0502020104020203" pitchFamily="34" charset="0"/>
              </a:defRPr>
            </a:lvl1pPr>
            <a:lvl2pPr marL="742950" indent="-28575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>
                <a:solidFill>
                  <a:srgbClr val="595959"/>
                </a:solidFill>
                <a:latin typeface="Gill Sans MT" panose="020B0502020104020203" pitchFamily="34" charset="0"/>
              </a:defRPr>
            </a:lvl2pPr>
            <a:lvl3pPr marL="11430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>
                <a:solidFill>
                  <a:srgbClr val="595959"/>
                </a:solidFill>
                <a:latin typeface="Gill Sans MT" panose="020B0502020104020203" pitchFamily="34" charset="0"/>
              </a:defRPr>
            </a:lvl3pPr>
            <a:lvl4pPr marL="16002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4pPr>
            <a:lvl5pPr marL="20574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fld id="{77B82D48-6E9B-4939-960B-E641CB077B08}" type="slidenum">
              <a:rPr lang="en-US" altLang="en-US" sz="1000">
                <a:solidFill>
                  <a:srgbClr val="FEFFFF"/>
                </a:solidFill>
                <a:latin typeface="Arial" panose="020B0604020202020204" pitchFamily="34" charset="0"/>
              </a:rPr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en-US" sz="1000">
              <a:solidFill>
                <a:srgbClr val="FEFFFF"/>
              </a:solidFill>
              <a:latin typeface="Arial" panose="020B0604020202020204" pitchFamily="34" charset="0"/>
            </a:endParaRPr>
          </a:p>
        </p:txBody>
      </p:sp>
      <p:pic>
        <p:nvPicPr>
          <p:cNvPr id="806916" name="Picture 4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388" y="2052116"/>
            <a:ext cx="3222625" cy="221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1989725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6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6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069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069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06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06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6918" grpId="0" build="p" bldLvl="2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Prototyping: When/How?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sz="half" idx="4294967295"/>
          </p:nvPr>
        </p:nvSpPr>
        <p:spPr>
          <a:xfrm>
            <a:off x="1377456" y="1912574"/>
            <a:ext cx="4025900" cy="408463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Brainstorm different representations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Choose a representation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Rough out interface Style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18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Task centered walkthrough and redesign	 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18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Fine tune interface, screen design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Heuristic evaluation and redesign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Usability testing and redesign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			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Limited field testing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18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800" dirty="0"/>
              <a:t>Alpha/Beta tests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6629400" y="1876079"/>
            <a:ext cx="4038600" cy="4264025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n-US" sz="2200" dirty="0"/>
              <a:t>Low fidelity paper prototypes</a:t>
            </a:r>
          </a:p>
          <a:p>
            <a:pPr>
              <a:buNone/>
            </a:pPr>
            <a:endParaRPr lang="en-US" sz="2200" dirty="0"/>
          </a:p>
          <a:p>
            <a:pPr>
              <a:buNone/>
            </a:pPr>
            <a:endParaRPr lang="en-US" sz="2200" dirty="0"/>
          </a:p>
          <a:p>
            <a:pPr>
              <a:buNone/>
            </a:pPr>
            <a:r>
              <a:rPr lang="en-US" sz="2200" dirty="0"/>
              <a:t>Medium fidelity prototypes</a:t>
            </a:r>
          </a:p>
          <a:p>
            <a:pPr>
              <a:buNone/>
            </a:pPr>
            <a:endParaRPr lang="en-US" sz="2200" dirty="0"/>
          </a:p>
          <a:p>
            <a:pPr>
              <a:buNone/>
            </a:pPr>
            <a:endParaRPr lang="en-US" sz="2200" dirty="0"/>
          </a:p>
          <a:p>
            <a:pPr>
              <a:buNone/>
            </a:pPr>
            <a:r>
              <a:rPr lang="en-US" sz="2200" dirty="0"/>
              <a:t>High fidelity prototypes</a:t>
            </a:r>
          </a:p>
          <a:p>
            <a:pPr>
              <a:buNone/>
            </a:pPr>
            <a:endParaRPr lang="en-US" sz="2200" dirty="0"/>
          </a:p>
          <a:p>
            <a:pPr>
              <a:buNone/>
            </a:pPr>
            <a:endParaRPr lang="en-US" sz="2200" dirty="0"/>
          </a:p>
          <a:p>
            <a:pPr>
              <a:buNone/>
            </a:pPr>
            <a:r>
              <a:rPr lang="en-US" sz="2200" dirty="0"/>
              <a:t>Working Systems</a:t>
            </a:r>
          </a:p>
          <a:p>
            <a:pPr>
              <a:buNone/>
            </a:pPr>
            <a:endParaRPr lang="en-US" sz="2200" dirty="0"/>
          </a:p>
          <a:p>
            <a:pPr>
              <a:buNone/>
            </a:pPr>
            <a:endParaRPr lang="en-US" sz="2200" dirty="0"/>
          </a:p>
        </p:txBody>
      </p:sp>
      <p:sp>
        <p:nvSpPr>
          <p:cNvPr id="24580" name="Line 4"/>
          <p:cNvSpPr>
            <a:spLocks noChangeShapeType="1"/>
          </p:cNvSpPr>
          <p:nvPr/>
        </p:nvSpPr>
        <p:spPr bwMode="auto">
          <a:xfrm>
            <a:off x="5486400" y="1789114"/>
            <a:ext cx="12192" cy="4208098"/>
          </a:xfrm>
          <a:prstGeom prst="line">
            <a:avLst/>
          </a:prstGeom>
          <a:noFill/>
          <a:ln w="603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62871" y="1410309"/>
            <a:ext cx="2066529" cy="459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buFont typeface="Wingdings" charset="2"/>
              <a:buNone/>
            </a:pPr>
            <a:r>
              <a:rPr lang="en-US" sz="2600" dirty="0">
                <a:solidFill>
                  <a:srgbClr val="FF0000"/>
                </a:solidFill>
              </a:rPr>
              <a:t>Early Design</a:t>
            </a:r>
          </a:p>
        </p:txBody>
      </p:sp>
      <p:sp>
        <p:nvSpPr>
          <p:cNvPr id="9" name="Rectangle 8"/>
          <p:cNvSpPr/>
          <p:nvPr/>
        </p:nvSpPr>
        <p:spPr>
          <a:xfrm>
            <a:off x="4662195" y="5939501"/>
            <a:ext cx="196720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sz="2600" dirty="0">
                <a:solidFill>
                  <a:srgbClr val="00B050"/>
                </a:solidFill>
              </a:rPr>
              <a:t>Late Design</a:t>
            </a:r>
          </a:p>
        </p:txBody>
      </p:sp>
    </p:spTree>
    <p:extLst>
      <p:ext uri="{BB962C8B-B14F-4D97-AF65-F5344CB8AC3E}">
        <p14:creationId xmlns:p14="http://schemas.microsoft.com/office/powerpoint/2010/main" val="642664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2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/>
              <a:t>Fidelity</a:t>
            </a:r>
          </a:p>
        </p:txBody>
      </p:sp>
      <p:sp>
        <p:nvSpPr>
          <p:cNvPr id="645123" name="Rectangle 3"/>
          <p:cNvSpPr>
            <a:spLocks noGrp="1" noChangeArrowheads="1"/>
          </p:cNvSpPr>
          <p:nvPr>
            <p:ph idx="1"/>
          </p:nvPr>
        </p:nvSpPr>
        <p:spPr>
          <a:xfrm>
            <a:off x="2213567" y="646191"/>
            <a:ext cx="7796540" cy="3997828"/>
          </a:xfrm>
        </p:spPr>
        <p:txBody>
          <a:bodyPr vert="horz" lIns="64291" tIns="32146" rIns="64291" bIns="32146" rtlCol="0" anchor="ctr">
            <a:normAutofit/>
          </a:bodyPr>
          <a:lstStyle/>
          <a:p>
            <a:r>
              <a:rPr lang="en-US" dirty="0"/>
              <a:t>Designers create prototypes at </a:t>
            </a:r>
            <a:r>
              <a:rPr lang="en-US" b="1" i="1" dirty="0"/>
              <a:t>multiple levels of detail</a:t>
            </a:r>
            <a:r>
              <a:rPr lang="en-US" dirty="0"/>
              <a:t>,</a:t>
            </a:r>
            <a:r>
              <a:rPr lang="en-US" b="1" i="1" dirty="0"/>
              <a:t> </a:t>
            </a:r>
            <a:r>
              <a:rPr lang="en-US" dirty="0"/>
              <a:t>or</a:t>
            </a:r>
            <a:r>
              <a:rPr lang="en-US" b="1" i="1" dirty="0"/>
              <a:t> Fidelity</a:t>
            </a:r>
          </a:p>
          <a:p>
            <a:r>
              <a:rPr lang="en-US" sz="1800" dirty="0"/>
              <a:t>Example: Web sites are iteratively refined at all levels of detail</a:t>
            </a:r>
          </a:p>
        </p:txBody>
      </p:sp>
      <p:pic>
        <p:nvPicPr>
          <p:cNvPr id="645124" name="Picture 4" descr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33088" y="4022826"/>
            <a:ext cx="1459502" cy="16851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645125" name="Picture 5" descr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11838" y="3983758"/>
            <a:ext cx="1593506" cy="17767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645126" name="Picture 6" descr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063880" y="3992686"/>
            <a:ext cx="1848216" cy="156686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645127" name="Picture 7" descr="Picture 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69008" y="4022823"/>
            <a:ext cx="1535151" cy="17376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645128" name="Rectangle 8"/>
          <p:cNvSpPr>
            <a:spLocks noChangeArrowheads="1"/>
          </p:cNvSpPr>
          <p:nvPr/>
        </p:nvSpPr>
        <p:spPr bwMode="auto">
          <a:xfrm>
            <a:off x="2063132" y="3540621"/>
            <a:ext cx="1498301" cy="43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pPr algn="l" eaLnBrk="0" hangingPunct="0"/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Site Maps</a:t>
            </a:r>
          </a:p>
        </p:txBody>
      </p:sp>
      <p:sp>
        <p:nvSpPr>
          <p:cNvPr id="645129" name="Rectangle 9"/>
          <p:cNvSpPr>
            <a:spLocks noChangeArrowheads="1"/>
          </p:cNvSpPr>
          <p:nvPr/>
        </p:nvSpPr>
        <p:spPr bwMode="auto">
          <a:xfrm>
            <a:off x="4046637" y="3559597"/>
            <a:ext cx="1789246" cy="43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pPr algn="l" eaLnBrk="0" hangingPunct="0"/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Storyboards</a:t>
            </a:r>
          </a:p>
        </p:txBody>
      </p:sp>
      <p:sp>
        <p:nvSpPr>
          <p:cNvPr id="645130" name="Rectangle 10"/>
          <p:cNvSpPr>
            <a:spLocks noChangeArrowheads="1"/>
          </p:cNvSpPr>
          <p:nvPr/>
        </p:nvSpPr>
        <p:spPr bwMode="auto">
          <a:xfrm>
            <a:off x="6054701" y="3540621"/>
            <a:ext cx="1720568" cy="43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pPr algn="l" eaLnBrk="0" hangingPunct="0"/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Schematics</a:t>
            </a:r>
          </a:p>
        </p:txBody>
      </p:sp>
      <p:sp>
        <p:nvSpPr>
          <p:cNvPr id="645131" name="Rectangle 11"/>
          <p:cNvSpPr>
            <a:spLocks noChangeArrowheads="1"/>
          </p:cNvSpPr>
          <p:nvPr/>
        </p:nvSpPr>
        <p:spPr bwMode="auto">
          <a:xfrm>
            <a:off x="8167689" y="3536156"/>
            <a:ext cx="1463887" cy="434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pPr algn="l" eaLnBrk="0" hangingPunct="0"/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Mock-ups</a:t>
            </a:r>
          </a:p>
        </p:txBody>
      </p:sp>
      <p:sp>
        <p:nvSpPr>
          <p:cNvPr id="645132" name="Rectangle 12"/>
          <p:cNvSpPr>
            <a:spLocks/>
          </p:cNvSpPr>
          <p:nvPr/>
        </p:nvSpPr>
        <p:spPr bwMode="auto">
          <a:xfrm>
            <a:off x="2289721" y="5946057"/>
            <a:ext cx="565854" cy="34191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r>
              <a:rPr lang="en-US"/>
              <a:t>Low</a:t>
            </a:r>
          </a:p>
        </p:txBody>
      </p:sp>
      <p:sp>
        <p:nvSpPr>
          <p:cNvPr id="645133" name="Rectangle 13"/>
          <p:cNvSpPr>
            <a:spLocks/>
          </p:cNvSpPr>
          <p:nvPr/>
        </p:nvSpPr>
        <p:spPr bwMode="auto">
          <a:xfrm>
            <a:off x="9185673" y="5893595"/>
            <a:ext cx="604327" cy="34191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r>
              <a:rPr lang="en-US"/>
              <a:t>High</a:t>
            </a:r>
          </a:p>
        </p:txBody>
      </p:sp>
      <p:sp>
        <p:nvSpPr>
          <p:cNvPr id="645134" name="Line 14"/>
          <p:cNvSpPr>
            <a:spLocks noChangeShapeType="1"/>
          </p:cNvSpPr>
          <p:nvPr/>
        </p:nvSpPr>
        <p:spPr bwMode="auto">
          <a:xfrm>
            <a:off x="3024188" y="6215063"/>
            <a:ext cx="6054328" cy="0"/>
          </a:xfrm>
          <a:prstGeom prst="line">
            <a:avLst/>
          </a:prstGeom>
          <a:noFill/>
          <a:ln w="539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64291" tIns="32146" rIns="64291" bIns="32146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5135" name="Line 15"/>
          <p:cNvSpPr>
            <a:spLocks noChangeShapeType="1"/>
          </p:cNvSpPr>
          <p:nvPr/>
        </p:nvSpPr>
        <p:spPr bwMode="auto">
          <a:xfrm>
            <a:off x="2809875" y="6054328"/>
            <a:ext cx="0" cy="0"/>
          </a:xfrm>
          <a:prstGeom prst="line">
            <a:avLst/>
          </a:prstGeom>
          <a:noFill/>
          <a:ln w="25400">
            <a:noFill/>
            <a:round/>
            <a:headEnd/>
            <a:tailEnd type="triangle" w="med" len="med"/>
          </a:ln>
          <a:effectLst/>
        </p:spPr>
        <p:txBody>
          <a:bodyPr wrap="none" lIns="64291" tIns="32146" rIns="64291" bIns="32146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5139" name="Rectangle 19"/>
          <p:cNvSpPr>
            <a:spLocks/>
          </p:cNvSpPr>
          <p:nvPr/>
        </p:nvSpPr>
        <p:spPr bwMode="auto">
          <a:xfrm>
            <a:off x="5251030" y="5764114"/>
            <a:ext cx="860807" cy="34191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64291" tIns="32146" rIns="64291" bIns="32146">
            <a:prstTxWarp prst="textNoShape">
              <a:avLst/>
            </a:prstTxWarp>
            <a:spAutoFit/>
          </a:bodyPr>
          <a:lstStyle/>
          <a:p>
            <a:r>
              <a:rPr lang="en-US"/>
              <a:t>Fidelity</a:t>
            </a:r>
          </a:p>
        </p:txBody>
      </p:sp>
    </p:spTree>
    <p:extLst>
      <p:ext uri="{BB962C8B-B14F-4D97-AF65-F5344CB8AC3E}">
        <p14:creationId xmlns:p14="http://schemas.microsoft.com/office/powerpoint/2010/main" val="55712047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66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/>
              <a:t>Fidelity Example</a:t>
            </a:r>
          </a:p>
        </p:txBody>
      </p:sp>
      <p:pic>
        <p:nvPicPr>
          <p:cNvPr id="753668" name="Picture 4" descr="Picture 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98878" y="2174384"/>
            <a:ext cx="4071938" cy="3180085"/>
          </a:xfrm>
          <a:prstGeom prst="rect">
            <a:avLst/>
          </a:prstGeom>
          <a:noFill/>
        </p:spPr>
      </p:pic>
      <p:pic>
        <p:nvPicPr>
          <p:cNvPr id="753669" name="Picture 5" descr="Picture 1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23629" y="1885285"/>
            <a:ext cx="4386709" cy="34691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5213039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lnSpc>
                <a:spcPct val="70000"/>
              </a:lnSpc>
            </a:pPr>
            <a:r>
              <a:rPr lang="en-US" sz="2400" dirty="0"/>
              <a:t>A series of screen sketches (paper)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 storyboard, cartoon-like series of scenes illustrating key points of a scenario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 PowerPoint Slide show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 video simulating the use of a system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 piece of software with limited functionality written in the target language or in another language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An electronic mock-up (hardware)</a:t>
            </a:r>
          </a:p>
          <a:p>
            <a:pPr marL="457200" indent="-457200">
              <a:lnSpc>
                <a:spcPct val="70000"/>
              </a:lnSpc>
              <a:buFont typeface="Arial"/>
              <a:buChar char="•"/>
            </a:pPr>
            <a:endParaRPr lang="en-US" sz="2400" dirty="0"/>
          </a:p>
          <a:p>
            <a:pPr>
              <a:lnSpc>
                <a:spcPct val="70000"/>
              </a:lnSpc>
            </a:pPr>
            <a:r>
              <a:rPr lang="en-US" sz="2400" dirty="0"/>
              <a:t>A cardboard mock-up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E29936-A8B9-43CC-AEF2-0E86B636EDA2}"/>
              </a:ext>
            </a:extLst>
          </p:cNvPr>
          <p:cNvSpPr/>
          <p:nvPr/>
        </p:nvSpPr>
        <p:spPr>
          <a:xfrm>
            <a:off x="3079269" y="6144143"/>
            <a:ext cx="5346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https://www.youtube.com/watch?v=y20E3qBmHpg</a:t>
            </a:r>
          </a:p>
        </p:txBody>
      </p:sp>
    </p:spTree>
    <p:extLst>
      <p:ext uri="{BB962C8B-B14F-4D97-AF65-F5344CB8AC3E}">
        <p14:creationId xmlns:p14="http://schemas.microsoft.com/office/powerpoint/2010/main" val="1683238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device?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1343025"/>
            <a:ext cx="679450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290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Index Cards</a:t>
            </a:r>
          </a:p>
        </p:txBody>
      </p:sp>
      <p:sp>
        <p:nvSpPr>
          <p:cNvPr id="652291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64291" tIns="32146" rIns="64291" bIns="32146" rtlCol="0" anchor="ctr">
            <a:normAutofit/>
          </a:bodyPr>
          <a:lstStyle/>
          <a:p>
            <a:r>
              <a:rPr lang="en-US" dirty="0"/>
              <a:t>Index cards (3”x5”)… a great size!</a:t>
            </a:r>
          </a:p>
          <a:p>
            <a:r>
              <a:rPr lang="en-US" dirty="0"/>
              <a:t>Each card represents one screen or one element of a task</a:t>
            </a:r>
          </a:p>
          <a:p>
            <a:r>
              <a:rPr lang="en-US" dirty="0"/>
              <a:t>Great for software prototypes with multiple screens</a:t>
            </a:r>
          </a:p>
          <a:p>
            <a:pPr lvl="1"/>
            <a:r>
              <a:rPr lang="en-US" dirty="0"/>
              <a:t>Website design</a:t>
            </a:r>
          </a:p>
          <a:p>
            <a:pPr lvl="1"/>
            <a:r>
              <a:rPr lang="en-US" dirty="0"/>
              <a:t>Mobile devices</a:t>
            </a:r>
          </a:p>
          <a:p>
            <a:pPr lvl="1"/>
            <a:r>
              <a:rPr lang="en-US" dirty="0"/>
              <a:t>Windows of software</a:t>
            </a:r>
          </a:p>
        </p:txBody>
      </p:sp>
    </p:spTree>
    <p:extLst>
      <p:ext uri="{BB962C8B-B14F-4D97-AF65-F5344CB8AC3E}">
        <p14:creationId xmlns:p14="http://schemas.microsoft.com/office/powerpoint/2010/main" val="208824107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31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/>
              <a:t>Index Cards (Example)</a:t>
            </a:r>
          </a:p>
        </p:txBody>
      </p:sp>
      <p:sp>
        <p:nvSpPr>
          <p:cNvPr id="653315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64291" tIns="32146" rIns="64291" bIns="32146" rtlCol="0" anchor="ctr">
            <a:normAutofit/>
          </a:bodyPr>
          <a:lstStyle/>
          <a:p>
            <a:r>
              <a:rPr lang="en-US" dirty="0"/>
              <a:t>Include enough detail for users to interact with the prototype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700" y="2844800"/>
            <a:ext cx="3810000" cy="292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672" y="2844800"/>
            <a:ext cx="3810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65830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72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 dirty="0"/>
              <a:t>Useful Low Fidelity Tools</a:t>
            </a:r>
          </a:p>
        </p:txBody>
      </p:sp>
      <p:sp>
        <p:nvSpPr>
          <p:cNvPr id="670723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156214"/>
            <a:ext cx="4847034" cy="4954651"/>
          </a:xfrm>
        </p:spPr>
        <p:txBody>
          <a:bodyPr vert="horz" lIns="64291" tIns="32146" rIns="64291" bIns="32146" rtlCol="0" anchor="ctr">
            <a:normAutofit lnSpcReduction="10000"/>
          </a:bodyPr>
          <a:lstStyle/>
          <a:p>
            <a:r>
              <a:rPr lang="en-US" sz="2400" dirty="0"/>
              <a:t>Large, heavy, white paper</a:t>
            </a:r>
          </a:p>
          <a:p>
            <a:r>
              <a:rPr lang="en-US" sz="2400" dirty="0"/>
              <a:t>Index cards</a:t>
            </a:r>
          </a:p>
          <a:p>
            <a:r>
              <a:rPr lang="en-US" sz="2400" dirty="0"/>
              <a:t>Tape, stick glue, correction tape</a:t>
            </a:r>
          </a:p>
          <a:p>
            <a:r>
              <a:rPr lang="en-US" sz="2400" dirty="0"/>
              <a:t>Pens &amp; markers (many colors and sizes)</a:t>
            </a:r>
          </a:p>
          <a:p>
            <a:r>
              <a:rPr lang="en-US" sz="2400" dirty="0"/>
              <a:t>Large sheet of foam core, poster board, butcher paper</a:t>
            </a:r>
          </a:p>
          <a:p>
            <a:r>
              <a:rPr lang="en-US" sz="2400" dirty="0"/>
              <a:t>Scissors, X-</a:t>
            </a:r>
            <a:r>
              <a:rPr lang="en-US" sz="2400" dirty="0" err="1"/>
              <a:t>acto</a:t>
            </a:r>
            <a:r>
              <a:rPr lang="en-US" sz="2400" dirty="0"/>
              <a:t> knives</a:t>
            </a:r>
          </a:p>
          <a:p>
            <a:r>
              <a:rPr lang="en-US" sz="2400" dirty="0"/>
              <a:t>Band-aids</a:t>
            </a:r>
          </a:p>
        </p:txBody>
      </p:sp>
      <p:sp>
        <p:nvSpPr>
          <p:cNvPr id="670725" name="Rectangle 5"/>
          <p:cNvSpPr>
            <a:spLocks/>
          </p:cNvSpPr>
          <p:nvPr/>
        </p:nvSpPr>
        <p:spPr bwMode="auto">
          <a:xfrm>
            <a:off x="6828235" y="5699373"/>
            <a:ext cx="3643313" cy="61891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lIns="64291" tIns="32146" rIns="64291" bIns="32146">
            <a:prstTxWarp prst="textNoShape">
              <a:avLst/>
            </a:prstTxWarp>
            <a:spAutoFit/>
          </a:bodyPr>
          <a:lstStyle/>
          <a:p>
            <a:r>
              <a:rPr lang="en-US" i="1">
                <a:solidFill>
                  <a:schemeClr val="accent2"/>
                </a:solidFill>
              </a:rPr>
              <a:t>Explore your local art store for supplies!</a:t>
            </a:r>
          </a:p>
        </p:txBody>
      </p:sp>
      <p:pic>
        <p:nvPicPr>
          <p:cNvPr id="67072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35390" y="3848695"/>
            <a:ext cx="1669852" cy="166985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</p:pic>
      <p:pic>
        <p:nvPicPr>
          <p:cNvPr id="67072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908603" y="1473399"/>
            <a:ext cx="1380753" cy="222349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</p:pic>
      <p:pic>
        <p:nvPicPr>
          <p:cNvPr id="670724" name="Picture 4"/>
          <p:cNvPicPr>
            <a:picLocks noChangeAspect="1"/>
          </p:cNvPicPr>
          <p:nvPr/>
        </p:nvPicPr>
        <p:blipFill>
          <a:blip r:embed="rId5"/>
          <a:srcRect t="6000"/>
          <a:stretch>
            <a:fillRect/>
          </a:stretch>
        </p:blipFill>
        <p:spPr bwMode="auto">
          <a:xfrm flipH="1">
            <a:off x="7953375" y="1424286"/>
            <a:ext cx="2464594" cy="21654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</p:pic>
      <p:pic>
        <p:nvPicPr>
          <p:cNvPr id="67072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542735" y="3482579"/>
            <a:ext cx="1898675" cy="218777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2154857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lIns="64291" tIns="32146" rIns="64291" bIns="32146" rtlCol="0" anchor="t">
            <a:normAutofit/>
          </a:bodyPr>
          <a:lstStyle/>
          <a:p>
            <a:r>
              <a:rPr lang="en-US"/>
              <a:t>Storyboarding</a:t>
            </a:r>
          </a:p>
        </p:txBody>
      </p:sp>
      <p:pic>
        <p:nvPicPr>
          <p:cNvPr id="654340" name="Picture 4" descr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-80646">
            <a:off x="3488838" y="1451810"/>
            <a:ext cx="5695197" cy="51686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102494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scenarios are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5310" y="1703324"/>
            <a:ext cx="5031795" cy="3997828"/>
          </a:xfrm>
        </p:spPr>
        <p:txBody>
          <a:bodyPr/>
          <a:lstStyle/>
          <a:p>
            <a:r>
              <a:rPr lang="en-US" dirty="0"/>
              <a:t>Create during design process, keep throughout</a:t>
            </a:r>
          </a:p>
          <a:p>
            <a:endParaRPr lang="en-US" dirty="0"/>
          </a:p>
          <a:p>
            <a:r>
              <a:rPr lang="en-US" dirty="0"/>
              <a:t>Help balance design decisions</a:t>
            </a:r>
          </a:p>
          <a:p>
            <a:endParaRPr lang="en-US" dirty="0"/>
          </a:p>
          <a:p>
            <a:r>
              <a:rPr lang="en-US" dirty="0"/>
              <a:t>Typical projects may have 5 to 500 scenarios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BE0EF1-593B-424E-9A39-6D196776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973" y="1621410"/>
            <a:ext cx="4644718" cy="482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12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47F51-947F-4D2A-9B8A-BFD8070CC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kinds of interface can create prototype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769020-5998-4824-9AD1-6E67DBA3D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825" y="2052638"/>
            <a:ext cx="9473937" cy="480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814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803C-5080-4967-8274-BB2BA2DCD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80" y="176460"/>
            <a:ext cx="7958331" cy="1077229"/>
          </a:xfrm>
        </p:spPr>
        <p:txBody>
          <a:bodyPr/>
          <a:lstStyle/>
          <a:p>
            <a:r>
              <a:rPr lang="en-US" dirty="0"/>
              <a:t>Methods &amp; Tools comparison 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85E62-F421-40E0-A20F-047F86546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129" y="1253689"/>
            <a:ext cx="9175423" cy="513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745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8D154-90B6-4BAB-B734-12CBF244A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F6B7B-2183-4E86-96F9-F68E9D7D2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97" y="1451729"/>
            <a:ext cx="2690222" cy="2549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1A19C-9182-41DF-9873-BEE5DAC13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769" y="1454378"/>
            <a:ext cx="2846895" cy="2476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AF8E2C-A340-49BD-9F54-9E1F0FE2C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52" y="4001654"/>
            <a:ext cx="9926424" cy="254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499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A086-96B4-4C20-9CC6-FE175720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 evaluation of paper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0B94-2503-4A55-AE32-2FA52733E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7605" y="1885285"/>
            <a:ext cx="4748990" cy="399782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Allow user to mock up ideas they think would solve  a problem</a:t>
            </a:r>
          </a:p>
          <a:p>
            <a:r>
              <a:rPr lang="en-US" dirty="0"/>
              <a:t>Mark on the prototype where a user attempted to click or otherwise interact with the interface</a:t>
            </a:r>
          </a:p>
          <a:p>
            <a:r>
              <a:rPr lang="en-US" dirty="0"/>
              <a:t>Ask users to think aloud  what they expect to happen next</a:t>
            </a:r>
          </a:p>
          <a:p>
            <a:r>
              <a:rPr lang="en-US" dirty="0"/>
              <a:t>Keep going even if you don’t have access to a testing lab or if computers , networks, or high-tech prototypes don’t work as expected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DB2F5-A41F-410D-8AC4-D3F654648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595" y="2870078"/>
            <a:ext cx="5392132" cy="26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143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00AB-1701-4381-81DC-C64B74DED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D343D0-9106-4E55-B02C-8520116D4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5168" y="1385740"/>
            <a:ext cx="9577632" cy="511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16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Examples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Pieces of paper</a:t>
            </a:r>
          </a:p>
          <a:p>
            <a:pPr>
              <a:buNone/>
            </a:pPr>
            <a:r>
              <a:rPr lang="en-US" sz="2162" dirty="0"/>
              <a:t>	</a:t>
            </a:r>
            <a:r>
              <a:rPr lang="en-US" sz="2162" dirty="0">
                <a:hlinkClick r:id="rId2"/>
              </a:rPr>
              <a:t>http://www.youtube.com/watch?v=ykJ60H4Qkvg&amp;feature=related</a:t>
            </a:r>
            <a:endParaRPr lang="en-US" sz="2162" dirty="0"/>
          </a:p>
          <a:p>
            <a:r>
              <a:rPr lang="en-US" dirty="0"/>
              <a:t>Simulated screen with paper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www.youtube.com/watch?v</a:t>
            </a:r>
            <a:r>
              <a:rPr lang="en-US" dirty="0">
                <a:hlinkClick r:id="rId3"/>
              </a:rPr>
              <a:t>=oITeUEjrY3Q&amp;feature=related</a:t>
            </a:r>
            <a:endParaRPr lang="en-US" dirty="0"/>
          </a:p>
          <a:p>
            <a:r>
              <a:rPr lang="en-US" dirty="0"/>
              <a:t>Cell phone testing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dirty="0">
                <a:hlinkClick r:id="rId4"/>
              </a:rPr>
              <a:t>http://www.youtube.com/watch?v=Bq1rkVTZLtU&amp;feature=related</a:t>
            </a:r>
            <a:endParaRPr lang="en-US" dirty="0"/>
          </a:p>
          <a:p>
            <a:r>
              <a:rPr lang="en-US" dirty="0"/>
              <a:t>Prototype usability testing </a:t>
            </a:r>
            <a:r>
              <a:rPr lang="en-US" dirty="0">
                <a:hlinkClick r:id="rId5"/>
              </a:rPr>
              <a:t>http://www.youtube.com/watch?v=L7oPR2aTGlM&amp;feature=related</a:t>
            </a:r>
            <a:endParaRPr lang="en-US" dirty="0"/>
          </a:p>
          <a:p>
            <a:r>
              <a:rPr lang="en-US" dirty="0"/>
              <a:t>Complete prototyping process</a:t>
            </a:r>
          </a:p>
          <a:p>
            <a:pPr>
              <a:buNone/>
            </a:pPr>
            <a:r>
              <a:rPr lang="en-US" sz="2162" dirty="0"/>
              <a:t>	</a:t>
            </a:r>
            <a:r>
              <a:rPr lang="en-US" sz="2162" dirty="0">
                <a:hlinkClick r:id="rId6"/>
              </a:rPr>
              <a:t>http://www.youtube.com/watch?v=5Ch3VsautWQ</a:t>
            </a:r>
            <a:endParaRPr lang="en-US" sz="2162" dirty="0"/>
          </a:p>
          <a:p>
            <a:r>
              <a:rPr lang="en-US" dirty="0"/>
              <a:t>Kid’s game design (what not to </a:t>
            </a:r>
            <a:r>
              <a:rPr lang="en-US" dirty="0" err="1"/>
              <a:t>do)</a:t>
            </a:r>
            <a:r>
              <a:rPr lang="en-US" dirty="0" err="1">
                <a:hlinkClick r:id="rId7"/>
              </a:rPr>
              <a:t>http://www.youtube.com/watch?v</a:t>
            </a:r>
            <a:r>
              <a:rPr lang="en-US" dirty="0">
                <a:hlinkClick r:id="rId7"/>
              </a:rPr>
              <a:t>=L3yl9vaJuFE&amp;feature=related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198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Assignment for the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4520" y="2052116"/>
            <a:ext cx="8695619" cy="3997828"/>
          </a:xfrm>
        </p:spPr>
        <p:txBody>
          <a:bodyPr>
            <a:normAutofit/>
          </a:bodyPr>
          <a:lstStyle/>
          <a:p>
            <a:r>
              <a:rPr lang="en-US" dirty="0"/>
              <a:t>1. Create a paper prototype of your refined scenario. Note, use different paper for each screen.</a:t>
            </a:r>
          </a:p>
          <a:p>
            <a:r>
              <a:rPr lang="en-US" dirty="0"/>
              <a:t>2. Start to prepare the final report (See the template in Moodle)</a:t>
            </a:r>
          </a:p>
        </p:txBody>
      </p:sp>
    </p:spTree>
    <p:extLst>
      <p:ext uri="{BB962C8B-B14F-4D97-AF65-F5344CB8AC3E}">
        <p14:creationId xmlns:p14="http://schemas.microsoft.com/office/powerpoint/2010/main" val="1254265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4000" b="1" dirty="0"/>
              <a:t>Prototyping Defined</a:t>
            </a:r>
          </a:p>
        </p:txBody>
      </p:sp>
      <p:sp>
        <p:nvSpPr>
          <p:cNvPr id="10242" name="Content Placeholder 2"/>
          <p:cNvSpPr>
            <a:spLocks noGrp="1"/>
          </p:cNvSpPr>
          <p:nvPr>
            <p:ph idx="1"/>
          </p:nvPr>
        </p:nvSpPr>
        <p:spPr>
          <a:xfrm>
            <a:off x="2462214" y="1600200"/>
            <a:ext cx="7634287" cy="4648200"/>
          </a:xfrm>
        </p:spPr>
        <p:txBody>
          <a:bodyPr rtlCol="0">
            <a:normAutofit/>
          </a:bodyPr>
          <a:lstStyle/>
          <a:p>
            <a:pPr marL="274320" indent="-274320" algn="just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</a:p>
          <a:p>
            <a:pPr marL="274320" indent="-274320" algn="just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Prototyping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the process of quickly putting together a working model (a prototype) in order to test various aspects of a design, illustrate ideas or features and gather early user feedback.- </a:t>
            </a:r>
            <a:r>
              <a:rPr lang="en-US" sz="2200" dirty="0">
                <a:solidFill>
                  <a:srgbClr val="FF0000"/>
                </a:solidFill>
              </a:rPr>
              <a:t>Wikipedia</a:t>
            </a:r>
          </a:p>
          <a:p>
            <a:pPr marL="274320" indent="-274320" algn="just">
              <a:spcAft>
                <a:spcPts val="0"/>
              </a:spcAft>
              <a:buClr>
                <a:schemeClr val="accent3"/>
              </a:buClr>
              <a:buNone/>
              <a:defRPr/>
            </a:pPr>
            <a:endParaRPr lang="en-US" sz="2200" dirty="0">
              <a:solidFill>
                <a:srgbClr val="FF0000"/>
              </a:solidFill>
            </a:endParaRPr>
          </a:p>
          <a:p>
            <a:pPr marL="274320" indent="-274320" algn="just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en-US" sz="2200" dirty="0">
                <a:solidFill>
                  <a:schemeClr val="accent5"/>
                </a:solidFill>
              </a:rPr>
              <a:t> </a:t>
            </a:r>
            <a:r>
              <a:rPr lang="en-US" sz="2200" b="1" dirty="0">
                <a:solidFill>
                  <a:schemeClr val="accent5"/>
                </a:solidFill>
              </a:rPr>
              <a:t> </a:t>
            </a:r>
            <a:r>
              <a:rPr lang="en-US" sz="2200" b="1" dirty="0">
                <a:solidFill>
                  <a:srgbClr val="00B0F0"/>
                </a:solidFill>
              </a:rPr>
              <a:t>IEEE</a:t>
            </a:r>
            <a:r>
              <a:rPr lang="en-US" sz="2200" b="1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defines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prototyping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 “ A type of development in which emphasis is placed on developing prototypes early in the development process to permit early feedback and analysis in support of the development process.”</a:t>
            </a:r>
            <a:endParaRPr lang="en-US" sz="2200" dirty="0">
              <a:solidFill>
                <a:schemeClr val="accent5"/>
              </a:solidFill>
            </a:endParaRPr>
          </a:p>
          <a:p>
            <a:pPr marL="274320" indent="-274320">
              <a:spcAft>
                <a:spcPts val="0"/>
              </a:spcAft>
              <a:buClr>
                <a:schemeClr val="accent3"/>
              </a:buClr>
              <a:buNone/>
              <a:defRPr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38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4000" b="1"/>
              <a:t>Need for prototyping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2462214" y="1371600"/>
            <a:ext cx="7634287" cy="3594100"/>
          </a:xfrm>
        </p:spPr>
        <p:txBody>
          <a:bodyPr>
            <a:noAutofit/>
          </a:bodyPr>
          <a:lstStyle/>
          <a:p>
            <a:pPr eaLnBrk="1" hangingPunct="1"/>
            <a:endParaRPr lang="en-US" altLang="en-US" sz="1800" dirty="0"/>
          </a:p>
          <a:p>
            <a:pPr eaLnBrk="1" hangingPunct="1"/>
            <a:r>
              <a:rPr lang="en-US" altLang="en-US" sz="1800" dirty="0"/>
              <a:t>Enables us to explore the problem space with the stakeholders. </a:t>
            </a:r>
          </a:p>
          <a:p>
            <a:pPr eaLnBrk="1" hangingPunct="1"/>
            <a:r>
              <a:rPr lang="en-US" altLang="en-US" sz="1800" dirty="0"/>
              <a:t> As a requirements artifact to </a:t>
            </a:r>
            <a:r>
              <a:rPr lang="en-US" altLang="en-US" sz="1800" dirty="0">
                <a:hlinkClick r:id="rId2"/>
              </a:rPr>
              <a:t>initially envision</a:t>
            </a:r>
            <a:r>
              <a:rPr lang="en-US" altLang="en-US" sz="1800" dirty="0"/>
              <a:t> the system. </a:t>
            </a:r>
          </a:p>
          <a:p>
            <a:pPr eaLnBrk="1" hangingPunct="1"/>
            <a:r>
              <a:rPr lang="en-US" altLang="en-US" sz="1800" dirty="0"/>
              <a:t>As a design artifact that enables us to explore the solution space of your system. </a:t>
            </a:r>
          </a:p>
          <a:p>
            <a:pPr eaLnBrk="1" hangingPunct="1"/>
            <a:r>
              <a:rPr lang="en-US" altLang="en-US" sz="1800" dirty="0"/>
              <a:t> A vehicle for you to communicate the possible UI design(s) of your system. </a:t>
            </a:r>
          </a:p>
          <a:p>
            <a:pPr eaLnBrk="1" hangingPunct="1"/>
            <a:r>
              <a:rPr lang="en-US" altLang="en-US" sz="1800" dirty="0"/>
              <a:t> A potential foundation from which to continue developing the system</a:t>
            </a:r>
          </a:p>
        </p:txBody>
      </p:sp>
    </p:spTree>
    <p:extLst>
      <p:ext uri="{BB962C8B-B14F-4D97-AF65-F5344CB8AC3E}">
        <p14:creationId xmlns:p14="http://schemas.microsoft.com/office/powerpoint/2010/main" val="2338872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8075" y="134939"/>
            <a:ext cx="6858000" cy="758825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altLang="en-US" sz="4000" b="1"/>
              <a:t>Journey of the Prototyping process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286000" y="3886200"/>
            <a:ext cx="1752600" cy="1066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Goals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57600" y="2133600"/>
            <a:ext cx="1676400" cy="9906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Functionality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01000" y="2209800"/>
            <a:ext cx="1752600" cy="1066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Evaluate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019800" y="4038600"/>
            <a:ext cx="1752600" cy="1066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Develop</a:t>
            </a:r>
          </a:p>
        </p:txBody>
      </p:sp>
      <p:cxnSp>
        <p:nvCxnSpPr>
          <p:cNvPr id="9" name="Shape 8"/>
          <p:cNvCxnSpPr/>
          <p:nvPr/>
        </p:nvCxnSpPr>
        <p:spPr>
          <a:xfrm rot="5400000" flipH="1" flipV="1">
            <a:off x="2781300" y="3009900"/>
            <a:ext cx="1257300" cy="495300"/>
          </a:xfrm>
          <a:prstGeom prst="bentConnector2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Shape 10"/>
          <p:cNvCxnSpPr/>
          <p:nvPr/>
        </p:nvCxnSpPr>
        <p:spPr>
          <a:xfrm rot="16200000" flipH="1">
            <a:off x="4038600" y="2590800"/>
            <a:ext cx="2438400" cy="1524000"/>
          </a:xfrm>
          <a:prstGeom prst="bentConnector4">
            <a:avLst>
              <a:gd name="adj1" fmla="val -9375"/>
              <a:gd name="adj2" fmla="val 77500"/>
            </a:avLst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" name="Shape 12"/>
          <p:cNvCxnSpPr/>
          <p:nvPr/>
        </p:nvCxnSpPr>
        <p:spPr>
          <a:xfrm rot="5400000" flipH="1" flipV="1">
            <a:off x="6800850" y="2838450"/>
            <a:ext cx="1295400" cy="1104900"/>
          </a:xfrm>
          <a:prstGeom prst="bentConnector2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42692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prototype?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>
          <a:xfrm>
            <a:off x="1763125" y="1601463"/>
            <a:ext cx="8807014" cy="444848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Prototype = “working” model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Full-size or to scale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Fully or partially functioning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Limited representation of an idea</a:t>
            </a:r>
          </a:p>
          <a:p>
            <a:pPr>
              <a:lnSpc>
                <a:spcPct val="90000"/>
              </a:lnSpc>
              <a:buNone/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Common in almost every field of engineering design</a:t>
            </a:r>
          </a:p>
          <a:p>
            <a:pPr lvl="1">
              <a:lnSpc>
                <a:spcPct val="90000"/>
              </a:lnSpc>
            </a:pPr>
            <a:r>
              <a:rPr lang="en-US" sz="2300" dirty="0"/>
              <a:t>Airplanes, chemical structures, architecture…</a:t>
            </a:r>
          </a:p>
          <a:p>
            <a:pPr>
              <a:lnSpc>
                <a:spcPct val="90000"/>
              </a:lnSpc>
              <a:buNone/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In HCI prototypes may be virtual or physical</a:t>
            </a:r>
          </a:p>
        </p:txBody>
      </p:sp>
    </p:spTree>
    <p:extLst>
      <p:ext uri="{BB962C8B-B14F-4D97-AF65-F5344CB8AC3E}">
        <p14:creationId xmlns:p14="http://schemas.microsoft.com/office/powerpoint/2010/main" val="3287820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4000" b="1"/>
              <a:t>Risks in Prototyping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2108646" y="2118360"/>
            <a:ext cx="7634287" cy="3594100"/>
          </a:xfrm>
        </p:spPr>
        <p:txBody>
          <a:bodyPr rtlCol="0">
            <a:noAutofit/>
          </a:bodyPr>
          <a:lstStyle/>
          <a:p>
            <a:pPr marL="274320" indent="-274320"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Client may believe that system is real.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Unrealistic expectations of the progress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74320" indent="-274320"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Implementers make poor choice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Justified in prototype but not in real system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Tempting to build real system same way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74320" indent="-274320">
              <a:spcAft>
                <a:spcPts val="0"/>
              </a:spcAft>
              <a:buClr>
                <a:schemeClr val="accent3"/>
              </a:buClr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Prototype is not identical to the real system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Users may interact differently due to different response characteristics</a:t>
            </a:r>
          </a:p>
          <a:p>
            <a:pPr lvl="2" indent="-246888"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Must interpret prototype experience with care</a:t>
            </a:r>
          </a:p>
        </p:txBody>
      </p:sp>
    </p:spTree>
    <p:extLst>
      <p:ext uri="{BB962C8B-B14F-4D97-AF65-F5344CB8AC3E}">
        <p14:creationId xmlns:p14="http://schemas.microsoft.com/office/powerpoint/2010/main" val="25932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4000" b="1"/>
              <a:t>Do we need prototyping??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1103061" y="1235251"/>
            <a:ext cx="6931468" cy="4572000"/>
          </a:xfrm>
        </p:spPr>
        <p:txBody>
          <a:bodyPr/>
          <a:lstStyle/>
          <a:p>
            <a:pPr eaLnBrk="1" hangingPunct="1">
              <a:buFont typeface="Wingdings 2" panose="05020102010507070707" pitchFamily="18" charset="2"/>
              <a:buNone/>
            </a:pPr>
            <a:endParaRPr lang="en-US" altLang="en-US" sz="1800" dirty="0"/>
          </a:p>
          <a:p>
            <a:pPr eaLnBrk="1" hangingPunct="1">
              <a:buFont typeface="Wingdings 2" panose="05020102010507070707" pitchFamily="18" charset="2"/>
              <a:buNone/>
            </a:pPr>
            <a:r>
              <a:rPr lang="en-US" altLang="en-US" sz="1800" dirty="0"/>
              <a:t>Two “points of interest” for companies to adopt prototyping based methodologies are:</a:t>
            </a:r>
          </a:p>
          <a:p>
            <a:pPr eaLnBrk="1" hangingPunct="1"/>
            <a:r>
              <a:rPr lang="en-US" altLang="en-US" sz="1800" dirty="0"/>
              <a:t>Point 1: They allow us to reduce the cost and time-to-market of a system.</a:t>
            </a:r>
          </a:p>
          <a:p>
            <a:pPr eaLnBrk="1" hangingPunct="1"/>
            <a:r>
              <a:rPr lang="en-US" altLang="en-US" sz="1800" dirty="0"/>
              <a:t>Point 2: For companies building critical systems, prototyping would help them perform formal verification when required. These methodologies provide high level of reliability in the system design and implementation.</a:t>
            </a:r>
          </a:p>
        </p:txBody>
      </p:sp>
      <p:pic>
        <p:nvPicPr>
          <p:cNvPr id="20484" name="Picture 3" descr="avionics close up tw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968" y="2572512"/>
            <a:ext cx="3096768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1625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Prototyping tool	</a:t>
            </a:r>
          </a:p>
        </p:txBody>
      </p:sp>
      <p:sp>
        <p:nvSpPr>
          <p:cNvPr id="21507" name="Rectangle 5"/>
          <p:cNvSpPr>
            <a:spLocks noChangeArrowheads="1"/>
          </p:cNvSpPr>
          <p:nvPr/>
        </p:nvSpPr>
        <p:spPr bwMode="auto">
          <a:xfrm>
            <a:off x="2478088" y="2133600"/>
            <a:ext cx="7315200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Gill Sans MT" panose="020B0502020104020203" pitchFamily="34" charset="0"/>
              </a:defRPr>
            </a:lvl1pPr>
            <a:lvl2pPr marL="742950" indent="-28575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>
                <a:solidFill>
                  <a:srgbClr val="595959"/>
                </a:solidFill>
                <a:latin typeface="Gill Sans MT" panose="020B0502020104020203" pitchFamily="34" charset="0"/>
              </a:defRPr>
            </a:lvl2pPr>
            <a:lvl3pPr marL="11430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>
                <a:solidFill>
                  <a:srgbClr val="595959"/>
                </a:solidFill>
                <a:latin typeface="Gill Sans MT" panose="020B0502020104020203" pitchFamily="34" charset="0"/>
              </a:defRPr>
            </a:lvl3pPr>
            <a:lvl4pPr marL="16002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4pPr>
            <a:lvl5pPr marL="2057400" indent="-2286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400">
                <a:solidFill>
                  <a:srgbClr val="595959"/>
                </a:solidFill>
                <a:latin typeface="Gill Sans MT" panose="020B0502020104020203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44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http://www.creativebloq.com/wireframes/top-wireframing-tools-11121302</a:t>
            </a:r>
            <a:endParaRPr lang="en-US" altLang="en-US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3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384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11518</TotalTime>
  <Words>984</Words>
  <Application>Microsoft Office PowerPoint</Application>
  <PresentationFormat>Widescreen</PresentationFormat>
  <Paragraphs>168</Paragraphs>
  <Slides>26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MS PGothic</vt:lpstr>
      <vt:lpstr>Arial</vt:lpstr>
      <vt:lpstr>Calibri</vt:lpstr>
      <vt:lpstr>MS Shell Dlg 2</vt:lpstr>
      <vt:lpstr>Wingdings</vt:lpstr>
      <vt:lpstr>Wingdings 2</vt:lpstr>
      <vt:lpstr>Wingdings 3</vt:lpstr>
      <vt:lpstr>Madison</vt:lpstr>
      <vt:lpstr>Paper Prototyping</vt:lpstr>
      <vt:lpstr>How scenarios are used</vt:lpstr>
      <vt:lpstr>Prototyping Defined</vt:lpstr>
      <vt:lpstr>Need for prototyping</vt:lpstr>
      <vt:lpstr>Journey of the Prototyping process</vt:lpstr>
      <vt:lpstr>What is a prototype?</vt:lpstr>
      <vt:lpstr>Risks in Prototyping</vt:lpstr>
      <vt:lpstr>Do we need prototyping??</vt:lpstr>
      <vt:lpstr>Prototyping tool </vt:lpstr>
      <vt:lpstr>Fidelity in Prototyping</vt:lpstr>
      <vt:lpstr>Prototyping: When/How?</vt:lpstr>
      <vt:lpstr>Fidelity</vt:lpstr>
      <vt:lpstr>Fidelity Example</vt:lpstr>
      <vt:lpstr>Prototype Examples</vt:lpstr>
      <vt:lpstr>What is this device?</vt:lpstr>
      <vt:lpstr>Index Cards</vt:lpstr>
      <vt:lpstr>Index Cards (Example)</vt:lpstr>
      <vt:lpstr>Useful Low Fidelity Tools</vt:lpstr>
      <vt:lpstr>Storyboarding</vt:lpstr>
      <vt:lpstr>What kinds of interface can create prototype</vt:lpstr>
      <vt:lpstr>Methods &amp; Tools comparison Matrix</vt:lpstr>
      <vt:lpstr>EXAMPLES</vt:lpstr>
      <vt:lpstr>Usability evaluation of paper prototype</vt:lpstr>
      <vt:lpstr>Tools</vt:lpstr>
      <vt:lpstr>Prototyping Examples</vt:lpstr>
      <vt:lpstr>Group Assignment for the week</vt:lpstr>
    </vt:vector>
  </TitlesOfParts>
  <Company>Haaga-Helia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Prototyping</dc:title>
  <dc:creator>Dirin Amir</dc:creator>
  <cp:lastModifiedBy>Dirin Amir</cp:lastModifiedBy>
  <cp:revision>14</cp:revision>
  <dcterms:created xsi:type="dcterms:W3CDTF">2019-09-29T07:49:33Z</dcterms:created>
  <dcterms:modified xsi:type="dcterms:W3CDTF">2020-10-04T17:22:37Z</dcterms:modified>
</cp:coreProperties>
</file>

<file path=docProps/thumbnail.jpeg>
</file>